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275" r:id="rId5"/>
    <p:sldId id="276" r:id="rId6"/>
    <p:sldId id="257" r:id="rId7"/>
    <p:sldId id="265" r:id="rId8"/>
    <p:sldId id="277" r:id="rId9"/>
    <p:sldId id="266" r:id="rId10"/>
    <p:sldId id="271" r:id="rId11"/>
    <p:sldId id="279" r:id="rId12"/>
    <p:sldId id="280" r:id="rId13"/>
    <p:sldId id="285" r:id="rId14"/>
    <p:sldId id="284" r:id="rId15"/>
    <p:sldId id="281" r:id="rId16"/>
    <p:sldId id="282" r:id="rId17"/>
    <p:sldId id="283" r:id="rId18"/>
    <p:sldId id="286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0661" autoAdjust="0"/>
  </p:normalViewPr>
  <p:slideViewPr>
    <p:cSldViewPr snapToGrid="0">
      <p:cViewPr varScale="1">
        <p:scale>
          <a:sx n="75" d="100"/>
          <a:sy n="75" d="100"/>
        </p:scale>
        <p:origin x="18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terated-reweighted-least-squares-and-glms-explained-9c0cc0063526" TargetMode="External"/><Relationship Id="rId2" Type="http://schemas.openxmlformats.org/officeDocument/2006/relationships/hyperlink" Target="https://www.cronj.com/blog/gaussian-mixture-model-in-image-processing-explained/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AC54-FD72-869C-88A2-238ED650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6F97A-04DF-6D25-47C8-3FBF99E6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b="1" i="0" dirty="0">
                <a:effectLst/>
                <a:latin typeface="Lato" panose="020F0502020204030203"/>
              </a:rPr>
              <a:t>GAUSSIAN MIXTURE MODEL (GMM)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FA0F69-892C-C59B-75C9-0388B12F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3472D4-2221-836E-2524-4AED8DA97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74" y="2161095"/>
            <a:ext cx="7405709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122ED8-80F5-CB46-16B3-D3C1DB9ABC44}"/>
              </a:ext>
            </a:extLst>
          </p:cNvPr>
          <p:cNvSpPr txBox="1"/>
          <p:nvPr/>
        </p:nvSpPr>
        <p:spPr>
          <a:xfrm>
            <a:off x="573651" y="1032233"/>
            <a:ext cx="7996697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Since there are three( k=3) clusters and the probability density is defined as a linear function of densities of all these k distributions.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D126C5-C0A0-EA9E-C5B1-7D06359F7B4B}"/>
              </a:ext>
            </a:extLst>
          </p:cNvPr>
          <p:cNvSpPr txBox="1"/>
          <p:nvPr/>
        </p:nvSpPr>
        <p:spPr>
          <a:xfrm>
            <a:off x="740901" y="3528505"/>
            <a:ext cx="7996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As there will be some n number of sample points in k(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 cluster and the parameters cannot be estimated in closed form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8E6119-43DD-DCFE-0FED-9B2E70372FC6}"/>
              </a:ext>
            </a:extLst>
          </p:cNvPr>
          <p:cNvSpPr txBox="1"/>
          <p:nvPr/>
        </p:nvSpPr>
        <p:spPr>
          <a:xfrm>
            <a:off x="740900" y="4373846"/>
            <a:ext cx="782944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Arial" panose="020B0604020202020204" pitchFamily="34" charset="0"/>
              </a:rPr>
              <a:t>=&gt; 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EM algorithm finds the maximum-likelihood estimates for model parameters when the data is missing or incomplete or has some variables hidden. This algorithm chooses some random values for the missing data points and calculates a new set of data. These values are used to filling the missing points until the values get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17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algn="just"/>
            <a:r>
              <a:rPr lang="es-MX" sz="1800" dirty="0"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EM ALGORITHM AND TWO-COLOR GMM</a:t>
            </a:r>
            <a:endParaRPr lang="en-US" sz="1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5E3E9-A5CC-8785-EE71-101D31EE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1" y="1228688"/>
            <a:ext cx="7218217" cy="44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OPTIMIZATION SETUP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919670"/>
            <a:ext cx="8313039" cy="1129972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</a:rPr>
              <a:t>This section sets up the necessary components for the optimization process, including initialization and defining regularization parameters.</a:t>
            </a:r>
            <a:endParaRPr lang="es-MX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B2D0114-FA55-9CC8-D925-67574B43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4" y="2438960"/>
            <a:ext cx="8042803" cy="33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5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IRLS OPTIMIZATION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06F8EC5-E96F-B363-4B55-2BCD935A4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919670"/>
            <a:ext cx="8313039" cy="1129972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</a:rPr>
              <a:t>The Iteratively Reweighted Least Squares (IRLS) optimization is then performed. This step iteratively updates the image based on the optimization criteria set in the previous step.</a:t>
            </a:r>
            <a:endParaRPr lang="es-MX" sz="2400" dirty="0"/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3E6B398-2BE6-7742-EE1F-31C4E706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" y="2784475"/>
            <a:ext cx="8998806" cy="2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FINAL VISUALIZATION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3" y="1533017"/>
            <a:ext cx="8050811" cy="92142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Finally, the optimized image is visualized alongside the original image for comparison.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A close-up of a tree">
            <a:extLst>
              <a:ext uri="{FF2B5EF4-FFF2-40B4-BE49-F238E27FC236}">
                <a16:creationId xmlns:a16="http://schemas.microsoft.com/office/drawing/2014/main" id="{6A8BCF45-7C8C-271D-C60F-7F32C44C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1" y="2368609"/>
            <a:ext cx="6556757" cy="3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5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77AE1-A77F-860C-A360-C8A6807D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43753-8EC1-57E5-3694-109299B3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latin typeface="Lato" panose="020F0502020204030203"/>
              </a:rPr>
              <a:t>REFERENCE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771BE7-AA3C-F460-6EE2-2F4A49F007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3" y="1533017"/>
            <a:ext cx="8050811" cy="921425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vi-VN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https://vision.cornell.edu/se3/wp-content/uploads/2014/09/Joshi-CVPR09.pdf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buFont typeface="+mj-lt"/>
              <a:buAutoNum type="arabicParenR"/>
            </a:pPr>
            <a:r>
              <a:rPr lang="vi-VN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2"/>
              </a:rPr>
              <a:t>https://www.cronj.com/blog/gaussian-mixture-model-in-image-processing-explained/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vi-VN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https://towardsdatascience.com/iterated-reweighted-least-squares-and-glms-explained-9c0cc0063526</a:t>
            </a:r>
            <a:r>
              <a:rPr lang="vi-VN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6679A8-84C4-3D74-598D-1AA5A6CB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3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5248"/>
            <a:ext cx="9144000" cy="2127504"/>
          </a:xfrm>
        </p:spPr>
        <p:txBody>
          <a:bodyPr/>
          <a:lstStyle/>
          <a:p>
            <a:r>
              <a:rPr lang="en-US"/>
              <a:t>DIGITAL IMAGE PROCESSING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5600" y="4083762"/>
            <a:ext cx="6553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Instructor: Assoc Prof. Tran </a:t>
            </a:r>
            <a:r>
              <a:rPr lang="en-US" sz="2800" dirty="0" err="1">
                <a:solidFill>
                  <a:schemeClr val="bg1"/>
                </a:solidFill>
              </a:rPr>
              <a:t>Thi</a:t>
            </a:r>
            <a:r>
              <a:rPr lang="en-US" sz="2800" dirty="0">
                <a:solidFill>
                  <a:schemeClr val="bg1"/>
                </a:solidFill>
              </a:rPr>
              <a:t> Thanh Hai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            Assoc Prof. Le </a:t>
            </a:r>
            <a:r>
              <a:rPr lang="en-US" sz="2800" dirty="0" err="1">
                <a:solidFill>
                  <a:schemeClr val="bg1"/>
                </a:solidFill>
              </a:rPr>
              <a:t>Thi</a:t>
            </a:r>
            <a:r>
              <a:rPr lang="en-US" sz="2800" dirty="0">
                <a:solidFill>
                  <a:schemeClr val="bg1"/>
                </a:solidFill>
              </a:rPr>
              <a:t> Lan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			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IMAGE DEBLURRING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NGUYEN QUANG ANH - 20213564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BLUR IN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217" y="1352013"/>
            <a:ext cx="8689706" cy="11961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Image blur is an </a:t>
            </a:r>
            <a:r>
              <a:rPr lang="en-GB" sz="2400" b="1" dirty="0" err="1"/>
              <a:t>unfavorable</a:t>
            </a:r>
            <a:r>
              <a:rPr lang="en-GB" sz="2400" b="1" dirty="0"/>
              <a:t> loss of bandwidth</a:t>
            </a:r>
            <a:r>
              <a:rPr lang="en-GB" sz="2400" dirty="0"/>
              <a:t> that </a:t>
            </a:r>
            <a:r>
              <a:rPr lang="en-GB" sz="2400" b="1" dirty="0"/>
              <a:t>reduces</a:t>
            </a:r>
            <a:r>
              <a:rPr lang="en-GB" sz="2400" dirty="0"/>
              <a:t> image quality and is </a:t>
            </a:r>
            <a:r>
              <a:rPr lang="en-GB" sz="2400" b="1" dirty="0"/>
              <a:t>difficult</a:t>
            </a:r>
            <a:r>
              <a:rPr lang="en-GB" sz="2400" dirty="0"/>
              <a:t> to avoid.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775B5E-5148-AE7D-D06A-18970FB09D85}"/>
              </a:ext>
            </a:extLst>
          </p:cNvPr>
          <p:cNvSpPr txBox="1"/>
          <p:nvPr/>
        </p:nvSpPr>
        <p:spPr>
          <a:xfrm>
            <a:off x="308190" y="3012075"/>
            <a:ext cx="4064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Blur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produced by both atmospheric instability and improper camera settings.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Noise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alters the recorded image in addition to blur effects.</a:t>
            </a:r>
          </a:p>
          <a:p>
            <a:endParaRPr lang="es-MX" dirty="0"/>
          </a:p>
        </p:txBody>
      </p:sp>
      <p:pic>
        <p:nvPicPr>
          <p:cNvPr id="8" name="Picture 7" descr="A blurry image of a sidewalk">
            <a:extLst>
              <a:ext uri="{FF2B5EF4-FFF2-40B4-BE49-F238E27FC236}">
                <a16:creationId xmlns:a16="http://schemas.microsoft.com/office/drawing/2014/main" id="{B228E62C-8841-9196-FEC7-BE8B6570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8" y="2557462"/>
            <a:ext cx="3885048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/>
              <a:t>UNNECESSITY</a:t>
            </a:r>
            <a:r>
              <a:rPr lang="en-US"/>
              <a:t> OF BLUR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27" y="996693"/>
            <a:ext cx="54972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ato" panose="020F0502020204030203"/>
              </a:rPr>
              <a:t>The capability to extract meaningful information from blurry images holds immense importance for diverse applications.</a:t>
            </a:r>
            <a:endParaRPr lang="en-US" sz="2000" dirty="0">
              <a:latin typeface="Lato" panose="020F0502020204030203"/>
            </a:endParaRPr>
          </a:p>
          <a:p>
            <a:endParaRPr lang="en-US" sz="2000" dirty="0">
              <a:latin typeface="Lato" panose="020F0502020204030203"/>
            </a:endParaRPr>
          </a:p>
          <a:p>
            <a:r>
              <a:rPr lang="en-GB" sz="2000" dirty="0">
                <a:latin typeface="Lato" panose="020F0502020204030203"/>
              </a:rPr>
              <a:t>Blur in computer vision refers to the </a:t>
            </a:r>
            <a:r>
              <a:rPr lang="en-GB" sz="2000" b="1" dirty="0">
                <a:latin typeface="Lato" panose="020F0502020204030203"/>
              </a:rPr>
              <a:t>loss of sharpness</a:t>
            </a:r>
            <a:r>
              <a:rPr lang="en-GB" sz="2000" dirty="0">
                <a:latin typeface="Lato" panose="020F0502020204030203"/>
              </a:rPr>
              <a:t> or clarity in images or videos. It can occur due to different factors.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1026" name="Picture 2" descr="Blur Image | Easily Blur Images With BeFunky">
            <a:extLst>
              <a:ext uri="{FF2B5EF4-FFF2-40B4-BE49-F238E27FC236}">
                <a16:creationId xmlns:a16="http://schemas.microsoft.com/office/drawing/2014/main" id="{06C13576-E531-457D-A57A-618A6A7B1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715515" y="3461008"/>
            <a:ext cx="4671089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rry image of a tree">
            <a:extLst>
              <a:ext uri="{FF2B5EF4-FFF2-40B4-BE49-F238E27FC236}">
                <a16:creationId xmlns:a16="http://schemas.microsoft.com/office/drawing/2014/main" id="{4AAEF482-C713-D0E4-FA5A-4A43BCEB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2" y="1123632"/>
            <a:ext cx="2519831" cy="35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IMAGE DEBLURRING CAN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077" y="1567174"/>
            <a:ext cx="4932668" cy="127227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Image deblurring is a sort of </a:t>
            </a:r>
            <a:r>
              <a:rPr lang="en-GB" sz="2000" b="1" dirty="0"/>
              <a:t>image restoration</a:t>
            </a:r>
            <a:r>
              <a:rPr lang="en-GB" sz="2000" dirty="0"/>
              <a:t> in which distortions are removed to restore clear images. One sort of distortion is </a:t>
            </a:r>
            <a:r>
              <a:rPr lang="en-GB" sz="2000" b="1" dirty="0"/>
              <a:t>blurring artefacts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26" y="941389"/>
            <a:ext cx="3567997" cy="24876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933E19-30AE-B178-7B0C-718F84C995E2}"/>
              </a:ext>
            </a:extLst>
          </p:cNvPr>
          <p:cNvSpPr txBox="1"/>
          <p:nvPr/>
        </p:nvSpPr>
        <p:spPr>
          <a:xfrm>
            <a:off x="4780549" y="3969511"/>
            <a:ext cx="3673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Deblurring</a:t>
            </a:r>
            <a:r>
              <a:rPr lang="en-GB" sz="1800" dirty="0"/>
              <a:t> is the process of recovering a clear picture from a blurred input. Because it is inherently an inverse problem, there is no one unique solution; it is thus an ill-posed problem. </a:t>
            </a:r>
          </a:p>
          <a:p>
            <a:endParaRPr lang="es-MX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dog running in the grass">
            <a:extLst>
              <a:ext uri="{FF2B5EF4-FFF2-40B4-BE49-F238E27FC236}">
                <a16:creationId xmlns:a16="http://schemas.microsoft.com/office/drawing/2014/main" id="{EAACFAE5-574B-4761-01E8-289EF417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3322958"/>
            <a:ext cx="4133088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907A970B-6652-2647-810F-268A005D42EC}"/>
              </a:ext>
            </a:extLst>
          </p:cNvPr>
          <p:cNvSpPr/>
          <p:nvPr/>
        </p:nvSpPr>
        <p:spPr>
          <a:xfrm>
            <a:off x="74657" y="3112168"/>
            <a:ext cx="1625807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 err="1">
                <a:effectLst/>
                <a:latin typeface="Söhne"/>
              </a:rPr>
              <a:t>Image</a:t>
            </a:r>
            <a:r>
              <a:rPr lang="es-MX" b="1" i="0" dirty="0">
                <a:effectLst/>
                <a:latin typeface="Söhne"/>
              </a:rPr>
              <a:t> </a:t>
            </a:r>
            <a:r>
              <a:rPr lang="es-MX" b="1" i="0" dirty="0" err="1">
                <a:effectLst/>
                <a:latin typeface="Söhne"/>
              </a:rPr>
              <a:t>Loading</a:t>
            </a:r>
            <a:endParaRPr lang="es-MX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681E79A-E9BA-4CF0-C58D-95EEDC426EDB}"/>
              </a:ext>
            </a:extLst>
          </p:cNvPr>
          <p:cNvSpPr/>
          <p:nvPr/>
        </p:nvSpPr>
        <p:spPr>
          <a:xfrm>
            <a:off x="1724529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GMM </a:t>
            </a:r>
            <a:r>
              <a:rPr lang="es-MX" b="1" i="0" dirty="0" err="1">
                <a:effectLst/>
                <a:latin typeface="Söhne"/>
              </a:rPr>
              <a:t>Segmentation</a:t>
            </a:r>
            <a:endParaRPr lang="es-MX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046B11BA-85D8-F810-43FE-E4EF8CFCF3A6}"/>
              </a:ext>
            </a:extLst>
          </p:cNvPr>
          <p:cNvSpPr/>
          <p:nvPr/>
        </p:nvSpPr>
        <p:spPr>
          <a:xfrm>
            <a:off x="3598991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 err="1">
                <a:effectLst/>
                <a:latin typeface="Söhne"/>
              </a:rPr>
              <a:t>Optimization</a:t>
            </a:r>
            <a:r>
              <a:rPr lang="es-MX" b="1" i="0" dirty="0">
                <a:effectLst/>
                <a:latin typeface="Söhne"/>
              </a:rPr>
              <a:t> </a:t>
            </a:r>
            <a:r>
              <a:rPr lang="es-MX" b="1" i="0" dirty="0" err="1">
                <a:effectLst/>
                <a:latin typeface="Söhne"/>
              </a:rPr>
              <a:t>Setup</a:t>
            </a:r>
            <a:endParaRPr lang="es-MX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2C79D1C2-3203-7D21-C40D-B163091DCAF4}"/>
              </a:ext>
            </a:extLst>
          </p:cNvPr>
          <p:cNvSpPr/>
          <p:nvPr/>
        </p:nvSpPr>
        <p:spPr>
          <a:xfrm>
            <a:off x="5449389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IRLS </a:t>
            </a:r>
            <a:r>
              <a:rPr lang="es-MX" b="1" i="0" dirty="0" err="1">
                <a:effectLst/>
                <a:latin typeface="Söhne"/>
              </a:rPr>
              <a:t>Optimization</a:t>
            </a:r>
            <a:endParaRPr lang="es-MX" dirty="0"/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71D39E54-78E8-1434-AC09-45E7F3F34F0E}"/>
              </a:ext>
            </a:extLst>
          </p:cNvPr>
          <p:cNvSpPr/>
          <p:nvPr/>
        </p:nvSpPr>
        <p:spPr>
          <a:xfrm>
            <a:off x="7309645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Final </a:t>
            </a:r>
            <a:r>
              <a:rPr lang="es-MX" b="1" i="0" dirty="0" err="1">
                <a:effectLst/>
                <a:latin typeface="Söhne"/>
              </a:rPr>
              <a:t>Visualization</a:t>
            </a:r>
            <a:endParaRPr lang="es-MX" dirty="0"/>
          </a:p>
        </p:txBody>
      </p:sp>
      <p:pic>
        <p:nvPicPr>
          <p:cNvPr id="2050" name="Picture 2" descr="Programmer GIFs - Get the best GIF on GIPHY">
            <a:extLst>
              <a:ext uri="{FF2B5EF4-FFF2-40B4-BE49-F238E27FC236}">
                <a16:creationId xmlns:a16="http://schemas.microsoft.com/office/drawing/2014/main" id="{C600E7D2-9506-B21A-790D-FA9B13E8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60" y="967529"/>
            <a:ext cx="2814763" cy="1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udrabarad/Gifs: Collection of some Coding / Programming Gifs that  can be used in Special Repository :trollface:">
            <a:extLst>
              <a:ext uri="{FF2B5EF4-FFF2-40B4-BE49-F238E27FC236}">
                <a16:creationId xmlns:a16="http://schemas.microsoft.com/office/drawing/2014/main" id="{9D6E43A7-8530-B5EE-7F2E-150849AE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42" y="4491788"/>
            <a:ext cx="3148158" cy="18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0">
                <a:effectLst/>
                <a:latin typeface="Lato" panose="020F0502020204030203"/>
              </a:rPr>
              <a:t>IMAGE LOADING</a:t>
            </a:r>
            <a:endParaRPr lang="es-MX" dirty="0">
              <a:latin typeface="Lato" panose="020F0502020204030203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4931156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</a:rPr>
              <a:t>This section is responsible for loading and initial processing of the image.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C56C1F5A-0A8C-0527-1B5A-3E4C5AE4B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1461" y="2649915"/>
            <a:ext cx="5659061" cy="27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b="1" i="0" dirty="0">
                <a:effectLst/>
                <a:latin typeface="Lato" panose="020F0502020204030203"/>
              </a:rPr>
              <a:t>GAUSSIAN MIXTURE MODEL (GMM)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Content Placeholder 3" descr="GMM clusters">
            <a:extLst>
              <a:ext uri="{FF2B5EF4-FFF2-40B4-BE49-F238E27FC236}">
                <a16:creationId xmlns:a16="http://schemas.microsoft.com/office/drawing/2014/main" id="{C012891D-D0FA-5103-53E5-7FB411D91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89" y="1129423"/>
            <a:ext cx="5761582" cy="32518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176D-1513-34EB-7846-8C77FEE0F4EA}"/>
              </a:ext>
            </a:extLst>
          </p:cNvPr>
          <p:cNvSpPr txBox="1"/>
          <p:nvPr/>
        </p:nvSpPr>
        <p:spPr>
          <a:xfrm>
            <a:off x="101600" y="4381258"/>
            <a:ext cx="8807323" cy="1861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Gaussian Mixture is a function that includes multiple Gaussians equal to the total number of clusters formed. Each Gaussian in the mixture carries some parameters which are: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mean, that defines the center.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covariance, that defines the width.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probability.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6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d00556-d1ae-4895-82e5-ccb1281273c9">
      <Terms xmlns="http://schemas.microsoft.com/office/infopath/2007/PartnerControls"/>
    </lcf76f155ced4ddcb4097134ff3c332f>
    <TaxCatchAll xmlns="734331ba-eda7-4512-a37d-c4fc9b7df77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10AF2CF1650143BE3517548F1067B6" ma:contentTypeVersion="14" ma:contentTypeDescription="Create a new document." ma:contentTypeScope="" ma:versionID="f8558866ee2e9e7c635c844431307c49">
  <xsd:schema xmlns:xsd="http://www.w3.org/2001/XMLSchema" xmlns:xs="http://www.w3.org/2001/XMLSchema" xmlns:p="http://schemas.microsoft.com/office/2006/metadata/properties" xmlns:ns2="3dd00556-d1ae-4895-82e5-ccb1281273c9" xmlns:ns3="734331ba-eda7-4512-a37d-c4fc9b7df775" targetNamespace="http://schemas.microsoft.com/office/2006/metadata/properties" ma:root="true" ma:fieldsID="0a8d75692c59b0f880bc63bc5b60c3a0" ns2:_="" ns3:_="">
    <xsd:import namespace="3dd00556-d1ae-4895-82e5-ccb1281273c9"/>
    <xsd:import namespace="734331ba-eda7-4512-a37d-c4fc9b7df7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00556-d1ae-4895-82e5-ccb1281273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331ba-eda7-4512-a37d-c4fc9b7df77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c1a3354-015b-4f09-99ff-4fc2c065c24a}" ma:internalName="TaxCatchAll" ma:showField="CatchAllData" ma:web="734331ba-eda7-4512-a37d-c4fc9b7df7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6A13B-2833-442E-A947-E4B2FCCE1BD9}">
  <ds:schemaRefs>
    <ds:schemaRef ds:uri="http://schemas.microsoft.com/office/2006/metadata/properties"/>
    <ds:schemaRef ds:uri="http://schemas.microsoft.com/office/infopath/2007/PartnerControls"/>
    <ds:schemaRef ds:uri="3dd00556-d1ae-4895-82e5-ccb1281273c9"/>
    <ds:schemaRef ds:uri="734331ba-eda7-4512-a37d-c4fc9b7df775"/>
  </ds:schemaRefs>
</ds:datastoreItem>
</file>

<file path=customXml/itemProps2.xml><?xml version="1.0" encoding="utf-8"?>
<ds:datastoreItem xmlns:ds="http://schemas.openxmlformats.org/officeDocument/2006/customXml" ds:itemID="{D82FA5AF-E1CD-412E-A331-FA1DE5B8DC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E62988-F754-466B-AD43-06D2ADCFE8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d00556-d1ae-4895-82e5-ccb1281273c9"/>
    <ds:schemaRef ds:uri="734331ba-eda7-4512-a37d-c4fc9b7df7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</TotalTime>
  <Words>518</Words>
  <Application>Microsoft Office PowerPoint</Application>
  <PresentationFormat>On-screen Show (4:3)</PresentationFormat>
  <Paragraphs>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Lato</vt:lpstr>
      <vt:lpstr>Söhne</vt:lpstr>
      <vt:lpstr>Times New Roman</vt:lpstr>
      <vt:lpstr>Office Theme</vt:lpstr>
      <vt:lpstr>PowerPoint Presentation</vt:lpstr>
      <vt:lpstr>DIGITAL IMAGE PROCESSING PRESENTATION</vt:lpstr>
      <vt:lpstr>PowerPoint Presentation</vt:lpstr>
      <vt:lpstr>WHAT IS BLUR IN IMAGE</vt:lpstr>
      <vt:lpstr>UNNECESSITY OF BLUR</vt:lpstr>
      <vt:lpstr>WHAT IMAGE DEBLURRING CAN DO</vt:lpstr>
      <vt:lpstr>OUR METHOD</vt:lpstr>
      <vt:lpstr>IMAGE LOADING</vt:lpstr>
      <vt:lpstr>GAUSSIAN MIXTURE MODEL (GMM)</vt:lpstr>
      <vt:lpstr>GAUSSIAN MIXTURE MODEL (GMM)</vt:lpstr>
      <vt:lpstr>EM ALGORITHM AND TWO-COLOR GMM</vt:lpstr>
      <vt:lpstr>OPTIMIZATION SETUP</vt:lpstr>
      <vt:lpstr>IRLS OPTIMIZATION</vt:lpstr>
      <vt:lpstr>FINAL VISUALIZATION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Quang Anh 20213564</cp:lastModifiedBy>
  <cp:revision>31</cp:revision>
  <dcterms:created xsi:type="dcterms:W3CDTF">2021-05-28T04:32:29Z</dcterms:created>
  <dcterms:modified xsi:type="dcterms:W3CDTF">2025-01-07T03:10:31Z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0x0101007F10AF2CF1650143BE3517548F1067B6</vt:lpwstr>
  </property>
</Properties>
</file>